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4" autoAdjust="0"/>
    <p:restoredTop sz="96283" autoAdjust="0"/>
  </p:normalViewPr>
  <p:slideViewPr>
    <p:cSldViewPr snapToGrid="0">
      <p:cViewPr varScale="1">
        <p:scale>
          <a:sx n="107" d="100"/>
          <a:sy n="107" d="100"/>
        </p:scale>
        <p:origin x="690" y="114"/>
      </p:cViewPr>
      <p:guideLst/>
    </p:cSldViewPr>
  </p:slideViewPr>
  <p:outlineViewPr>
    <p:cViewPr>
      <p:scale>
        <a:sx n="33" d="100"/>
        <a:sy n="33" d="100"/>
      </p:scale>
      <p:origin x="0" y="-384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EB6B1-05B2-4DE6-AA83-E1F4FA6F1B15}" type="doc">
      <dgm:prSet loTypeId="urn:microsoft.com/office/officeart/2005/8/layout/cycle1" loCatId="cycle" qsTypeId="urn:microsoft.com/office/officeart/2005/8/quickstyle/simple1" qsCatId="simple" csTypeId="urn:microsoft.com/office/officeart/2005/8/colors/colorful4" csCatId="colorful" phldr="1"/>
      <dgm:spPr/>
      <dgm:t>
        <a:bodyPr/>
        <a:lstStyle/>
        <a:p>
          <a:endParaRPr lang="en-GB"/>
        </a:p>
      </dgm:t>
    </dgm:pt>
    <dgm:pt modelId="{6FAF51A2-0CC9-43E8-894B-76264F6E46E2}">
      <dgm:prSet phldrT="[Text]"/>
      <dgm:spPr>
        <a:xfrm>
          <a:off x="1878994" y="19058"/>
          <a:ext cx="629884" cy="629884"/>
        </a:xfrm>
        <a:prstGeom prst="rect">
          <a:avLst/>
        </a:prstGeom>
        <a:noFill/>
        <a:ln>
          <a:noFill/>
        </a:ln>
        <a:effectLst/>
      </dgm:spPr>
      <dgm:t>
        <a:bodyPr/>
        <a:lstStyle/>
        <a:p>
          <a:pPr>
            <a:buNone/>
          </a:pPr>
          <a:r>
            <a:rPr lang="en-GB">
              <a:solidFill>
                <a:sysClr val="windowText" lastClr="000000">
                  <a:hueOff val="0"/>
                  <a:satOff val="0"/>
                  <a:lumOff val="0"/>
                  <a:alphaOff val="0"/>
                </a:sysClr>
              </a:solidFill>
              <a:latin typeface="Arial" panose="020B0604020202020204"/>
              <a:ea typeface="+mn-ea"/>
              <a:cs typeface="+mn-cs"/>
            </a:rPr>
            <a:t>Plan</a:t>
          </a:r>
        </a:p>
      </dgm:t>
    </dgm:pt>
    <dgm:pt modelId="{51464AF0-4E21-4864-BCB3-06CA12A947A6}" type="parTrans" cxnId="{BC9DFAFC-131A-4FBC-89EE-7A22E82766EB}">
      <dgm:prSet/>
      <dgm:spPr/>
      <dgm:t>
        <a:bodyPr/>
        <a:lstStyle/>
        <a:p>
          <a:endParaRPr lang="en-GB"/>
        </a:p>
      </dgm:t>
    </dgm:pt>
    <dgm:pt modelId="{A3BB713C-7F38-4CBE-AD63-76D2AF29D5EC}" type="sibTrans" cxnId="{BC9DFAFC-131A-4FBC-89EE-7A22E82766EB}">
      <dgm:prSet/>
      <dgm:spPr>
        <a:xfrm>
          <a:off x="394400" y="490"/>
          <a:ext cx="2365243" cy="2365243"/>
        </a:xfrm>
        <a:prstGeom prst="circularArrow">
          <a:avLst>
            <a:gd name="adj1" fmla="val 5193"/>
            <a:gd name="adj2" fmla="val 335393"/>
            <a:gd name="adj3" fmla="val 21295360"/>
            <a:gd name="adj4" fmla="val 19764382"/>
            <a:gd name="adj5" fmla="val 6059"/>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GB"/>
        </a:p>
      </dgm:t>
    </dgm:pt>
    <dgm:pt modelId="{733A64AF-D0D1-44CA-BE79-55419B55A112}">
      <dgm:prSet phldrT="[Text]"/>
      <dgm:spPr>
        <a:xfrm>
          <a:off x="2260268" y="1192500"/>
          <a:ext cx="629884" cy="629884"/>
        </a:xfrm>
        <a:prstGeom prst="rect">
          <a:avLst/>
        </a:prstGeom>
        <a:noFill/>
        <a:ln>
          <a:noFill/>
        </a:ln>
        <a:effectLst/>
      </dgm:spPr>
      <dgm:t>
        <a:bodyPr/>
        <a:lstStyle/>
        <a:p>
          <a:pPr>
            <a:buNone/>
          </a:pPr>
          <a:r>
            <a:rPr lang="en-GB">
              <a:solidFill>
                <a:sysClr val="windowText" lastClr="000000">
                  <a:hueOff val="0"/>
                  <a:satOff val="0"/>
                  <a:lumOff val="0"/>
                  <a:alphaOff val="0"/>
                </a:sysClr>
              </a:solidFill>
              <a:latin typeface="Arial" panose="020B0604020202020204"/>
              <a:ea typeface="+mn-ea"/>
              <a:cs typeface="+mn-cs"/>
            </a:rPr>
            <a:t>Do</a:t>
          </a:r>
        </a:p>
      </dgm:t>
    </dgm:pt>
    <dgm:pt modelId="{04A6575B-2587-45D4-A834-F6D88F2A9F45}" type="parTrans" cxnId="{9B1B0532-EC35-4BB9-8C75-CF600BC44915}">
      <dgm:prSet/>
      <dgm:spPr/>
      <dgm:t>
        <a:bodyPr/>
        <a:lstStyle/>
        <a:p>
          <a:endParaRPr lang="en-GB"/>
        </a:p>
      </dgm:t>
    </dgm:pt>
    <dgm:pt modelId="{2EFA026B-4117-40FC-A99C-A02C9A4C3718}" type="sibTrans" cxnId="{9B1B0532-EC35-4BB9-8C75-CF600BC44915}">
      <dgm:prSet/>
      <dgm:spPr>
        <a:xfrm>
          <a:off x="394400" y="490"/>
          <a:ext cx="2365243" cy="2365243"/>
        </a:xfrm>
        <a:prstGeom prst="circularArrow">
          <a:avLst>
            <a:gd name="adj1" fmla="val 5193"/>
            <a:gd name="adj2" fmla="val 335393"/>
            <a:gd name="adj3" fmla="val 4016894"/>
            <a:gd name="adj4" fmla="val 2251417"/>
            <a:gd name="adj5" fmla="val 6059"/>
          </a:avLst>
        </a:prstGeom>
        <a:solidFill>
          <a:srgbClr val="FFC000">
            <a:hueOff val="2598923"/>
            <a:satOff val="-11992"/>
            <a:lumOff val="441"/>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GB"/>
        </a:p>
      </dgm:t>
    </dgm:pt>
    <dgm:pt modelId="{5E7C7F54-5933-4539-B32A-7FC830946FBE}">
      <dgm:prSet phldrT="[Text]"/>
      <dgm:spPr>
        <a:xfrm>
          <a:off x="1262079" y="1917727"/>
          <a:ext cx="629884" cy="629884"/>
        </a:xfrm>
        <a:prstGeom prst="rect">
          <a:avLst/>
        </a:prstGeom>
        <a:noFill/>
        <a:ln>
          <a:noFill/>
        </a:ln>
        <a:effectLst/>
      </dgm:spPr>
      <dgm:t>
        <a:bodyPr/>
        <a:lstStyle/>
        <a:p>
          <a:pPr>
            <a:buNone/>
          </a:pPr>
          <a:r>
            <a:rPr lang="en-GB">
              <a:solidFill>
                <a:sysClr val="windowText" lastClr="000000">
                  <a:hueOff val="0"/>
                  <a:satOff val="0"/>
                  <a:lumOff val="0"/>
                  <a:alphaOff val="0"/>
                </a:sysClr>
              </a:solidFill>
              <a:latin typeface="Arial" panose="020B0604020202020204"/>
              <a:ea typeface="+mn-ea"/>
              <a:cs typeface="+mn-cs"/>
            </a:rPr>
            <a:t>Check </a:t>
          </a:r>
        </a:p>
      </dgm:t>
    </dgm:pt>
    <dgm:pt modelId="{89D77262-E590-44A7-A8DD-FA46401835B5}" type="parTrans" cxnId="{F553B93D-E06E-44CE-9CA8-5E6AA3E1A254}">
      <dgm:prSet/>
      <dgm:spPr/>
      <dgm:t>
        <a:bodyPr/>
        <a:lstStyle/>
        <a:p>
          <a:endParaRPr lang="en-GB"/>
        </a:p>
      </dgm:t>
    </dgm:pt>
    <dgm:pt modelId="{31F042BD-BE63-4B9B-ACFC-812B435B331C}" type="sibTrans" cxnId="{F553B93D-E06E-44CE-9CA8-5E6AA3E1A254}">
      <dgm:prSet/>
      <dgm:spPr>
        <a:xfrm>
          <a:off x="394400" y="490"/>
          <a:ext cx="2365243" cy="2365243"/>
        </a:xfrm>
        <a:prstGeom prst="circularArrow">
          <a:avLst>
            <a:gd name="adj1" fmla="val 5193"/>
            <a:gd name="adj2" fmla="val 335393"/>
            <a:gd name="adj3" fmla="val 8213190"/>
            <a:gd name="adj4" fmla="val 6447713"/>
            <a:gd name="adj5" fmla="val 6059"/>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GB"/>
        </a:p>
      </dgm:t>
    </dgm:pt>
    <dgm:pt modelId="{0B6B9466-9E3F-498F-8DCD-B47C66AEB38D}">
      <dgm:prSet phldrT="[Text]"/>
      <dgm:spPr>
        <a:xfrm>
          <a:off x="263890" y="1192500"/>
          <a:ext cx="629884" cy="629884"/>
        </a:xfrm>
        <a:prstGeom prst="rect">
          <a:avLst/>
        </a:prstGeom>
        <a:noFill/>
        <a:ln>
          <a:noFill/>
        </a:ln>
        <a:effectLst/>
      </dgm:spPr>
      <dgm:t>
        <a:bodyPr/>
        <a:lstStyle/>
        <a:p>
          <a:pPr>
            <a:buNone/>
          </a:pPr>
          <a:r>
            <a:rPr lang="en-GB">
              <a:solidFill>
                <a:sysClr val="windowText" lastClr="000000">
                  <a:hueOff val="0"/>
                  <a:satOff val="0"/>
                  <a:lumOff val="0"/>
                  <a:alphaOff val="0"/>
                </a:sysClr>
              </a:solidFill>
              <a:latin typeface="Arial" panose="020B0604020202020204"/>
              <a:ea typeface="+mn-ea"/>
              <a:cs typeface="+mn-cs"/>
            </a:rPr>
            <a:t>Review</a:t>
          </a:r>
        </a:p>
      </dgm:t>
    </dgm:pt>
    <dgm:pt modelId="{696893F3-240A-4CF8-9F4C-060AA467AFBA}" type="parTrans" cxnId="{0A681200-CD7C-4C23-B9B5-8926C49E32F6}">
      <dgm:prSet/>
      <dgm:spPr/>
      <dgm:t>
        <a:bodyPr/>
        <a:lstStyle/>
        <a:p>
          <a:endParaRPr lang="en-GB"/>
        </a:p>
      </dgm:t>
    </dgm:pt>
    <dgm:pt modelId="{37E011D1-D9F3-4B75-8FEA-9336F4AE29C4}" type="sibTrans" cxnId="{0A681200-CD7C-4C23-B9B5-8926C49E32F6}">
      <dgm:prSet/>
      <dgm:spPr>
        <a:xfrm>
          <a:off x="394400" y="490"/>
          <a:ext cx="2365243" cy="2365243"/>
        </a:xfrm>
        <a:prstGeom prst="circularArrow">
          <a:avLst>
            <a:gd name="adj1" fmla="val 5193"/>
            <a:gd name="adj2" fmla="val 335393"/>
            <a:gd name="adj3" fmla="val 12300225"/>
            <a:gd name="adj4" fmla="val 10769247"/>
            <a:gd name="adj5" fmla="val 6059"/>
          </a:avLst>
        </a:prstGeom>
        <a:solidFill>
          <a:srgbClr val="FFC000">
            <a:hueOff val="7796769"/>
            <a:satOff val="-35976"/>
            <a:lumOff val="1324"/>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GB"/>
        </a:p>
      </dgm:t>
    </dgm:pt>
    <dgm:pt modelId="{7F1F0C29-261B-4E6F-A368-E7D1865F7FA0}">
      <dgm:prSet phldrT="[Text]"/>
      <dgm:spPr>
        <a:xfrm>
          <a:off x="645164" y="19058"/>
          <a:ext cx="629884" cy="629884"/>
        </a:xfrm>
        <a:prstGeom prst="rect">
          <a:avLst/>
        </a:prstGeom>
        <a:noFill/>
        <a:ln>
          <a:noFill/>
        </a:ln>
        <a:effectLst/>
      </dgm:spPr>
      <dgm:t>
        <a:bodyPr/>
        <a:lstStyle/>
        <a:p>
          <a:pPr>
            <a:buNone/>
          </a:pPr>
          <a:r>
            <a:rPr lang="en-GB">
              <a:solidFill>
                <a:sysClr val="windowText" lastClr="000000">
                  <a:hueOff val="0"/>
                  <a:satOff val="0"/>
                  <a:lumOff val="0"/>
                  <a:alphaOff val="0"/>
                </a:sysClr>
              </a:solidFill>
              <a:latin typeface="Arial" panose="020B0604020202020204"/>
              <a:ea typeface="+mn-ea"/>
              <a:cs typeface="+mn-cs"/>
            </a:rPr>
            <a:t>Revise </a:t>
          </a:r>
        </a:p>
      </dgm:t>
    </dgm:pt>
    <dgm:pt modelId="{28721F1F-6EAF-4EB0-808C-89B694ABFCF7}" type="parTrans" cxnId="{F69215F0-73D6-4E73-B15F-0F5D0F9B4300}">
      <dgm:prSet/>
      <dgm:spPr/>
      <dgm:t>
        <a:bodyPr/>
        <a:lstStyle/>
        <a:p>
          <a:endParaRPr lang="en-GB"/>
        </a:p>
      </dgm:t>
    </dgm:pt>
    <dgm:pt modelId="{D4859753-4DC5-4D7D-985C-0DAB68006A8D}" type="sibTrans" cxnId="{F69215F0-73D6-4E73-B15F-0F5D0F9B4300}">
      <dgm:prSet/>
      <dgm:spPr>
        <a:xfrm>
          <a:off x="394400" y="490"/>
          <a:ext cx="2365243" cy="2365243"/>
        </a:xfrm>
        <a:prstGeom prst="circularArrow">
          <a:avLst>
            <a:gd name="adj1" fmla="val 5193"/>
            <a:gd name="adj2" fmla="val 335393"/>
            <a:gd name="adj3" fmla="val 16867875"/>
            <a:gd name="adj4" fmla="val 15196732"/>
            <a:gd name="adj5" fmla="val 6059"/>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GB"/>
        </a:p>
      </dgm:t>
    </dgm:pt>
    <dgm:pt modelId="{6E3B0512-E3AF-4DE6-BE9E-5309187887D0}" type="pres">
      <dgm:prSet presAssocID="{824EB6B1-05B2-4DE6-AA83-E1F4FA6F1B15}" presName="cycle" presStyleCnt="0">
        <dgm:presLayoutVars>
          <dgm:dir/>
          <dgm:resizeHandles val="exact"/>
        </dgm:presLayoutVars>
      </dgm:prSet>
      <dgm:spPr/>
    </dgm:pt>
    <dgm:pt modelId="{F887F064-968B-4730-992F-F475539234DF}" type="pres">
      <dgm:prSet presAssocID="{6FAF51A2-0CC9-43E8-894B-76264F6E46E2}" presName="dummy" presStyleCnt="0"/>
      <dgm:spPr/>
    </dgm:pt>
    <dgm:pt modelId="{F35AE0D9-5A5E-4961-91E5-EF1FB996801E}" type="pres">
      <dgm:prSet presAssocID="{6FAF51A2-0CC9-43E8-894B-76264F6E46E2}" presName="node" presStyleLbl="revTx" presStyleIdx="0" presStyleCnt="5">
        <dgm:presLayoutVars>
          <dgm:bulletEnabled val="1"/>
        </dgm:presLayoutVars>
      </dgm:prSet>
      <dgm:spPr/>
    </dgm:pt>
    <dgm:pt modelId="{3106B0B7-342D-44D4-BA4A-8D2758E4ABA7}" type="pres">
      <dgm:prSet presAssocID="{A3BB713C-7F38-4CBE-AD63-76D2AF29D5EC}" presName="sibTrans" presStyleLbl="node1" presStyleIdx="0" presStyleCnt="5"/>
      <dgm:spPr/>
    </dgm:pt>
    <dgm:pt modelId="{5CBF9D10-210B-416C-8AC5-9F9861D1FE2F}" type="pres">
      <dgm:prSet presAssocID="{733A64AF-D0D1-44CA-BE79-55419B55A112}" presName="dummy" presStyleCnt="0"/>
      <dgm:spPr/>
    </dgm:pt>
    <dgm:pt modelId="{03D2064C-D7F5-4EC1-ADA9-84CCFCDEF946}" type="pres">
      <dgm:prSet presAssocID="{733A64AF-D0D1-44CA-BE79-55419B55A112}" presName="node" presStyleLbl="revTx" presStyleIdx="1" presStyleCnt="5">
        <dgm:presLayoutVars>
          <dgm:bulletEnabled val="1"/>
        </dgm:presLayoutVars>
      </dgm:prSet>
      <dgm:spPr/>
    </dgm:pt>
    <dgm:pt modelId="{77570CB3-D40F-4519-BDF6-B4CE91F93C67}" type="pres">
      <dgm:prSet presAssocID="{2EFA026B-4117-40FC-A99C-A02C9A4C3718}" presName="sibTrans" presStyleLbl="node1" presStyleIdx="1" presStyleCnt="5"/>
      <dgm:spPr/>
    </dgm:pt>
    <dgm:pt modelId="{9092C730-1D01-4896-A6BB-6C2D193FE08F}" type="pres">
      <dgm:prSet presAssocID="{5E7C7F54-5933-4539-B32A-7FC830946FBE}" presName="dummy" presStyleCnt="0"/>
      <dgm:spPr/>
    </dgm:pt>
    <dgm:pt modelId="{D963686F-5DAA-48CE-9B4B-779AFDEF945A}" type="pres">
      <dgm:prSet presAssocID="{5E7C7F54-5933-4539-B32A-7FC830946FBE}" presName="node" presStyleLbl="revTx" presStyleIdx="2" presStyleCnt="5">
        <dgm:presLayoutVars>
          <dgm:bulletEnabled val="1"/>
        </dgm:presLayoutVars>
      </dgm:prSet>
      <dgm:spPr/>
    </dgm:pt>
    <dgm:pt modelId="{346BBD86-D96E-4660-881F-D44226838839}" type="pres">
      <dgm:prSet presAssocID="{31F042BD-BE63-4B9B-ACFC-812B435B331C}" presName="sibTrans" presStyleLbl="node1" presStyleIdx="2" presStyleCnt="5"/>
      <dgm:spPr/>
    </dgm:pt>
    <dgm:pt modelId="{B4DD8D3C-ABB6-4719-B6B7-6F5DA2FB9F84}" type="pres">
      <dgm:prSet presAssocID="{0B6B9466-9E3F-498F-8DCD-B47C66AEB38D}" presName="dummy" presStyleCnt="0"/>
      <dgm:spPr/>
    </dgm:pt>
    <dgm:pt modelId="{D2F46C9A-EEF8-448B-AFF7-50334DCCDAF8}" type="pres">
      <dgm:prSet presAssocID="{0B6B9466-9E3F-498F-8DCD-B47C66AEB38D}" presName="node" presStyleLbl="revTx" presStyleIdx="3" presStyleCnt="5">
        <dgm:presLayoutVars>
          <dgm:bulletEnabled val="1"/>
        </dgm:presLayoutVars>
      </dgm:prSet>
      <dgm:spPr/>
    </dgm:pt>
    <dgm:pt modelId="{4796F121-75BC-45D5-A19A-75CE278EDC0E}" type="pres">
      <dgm:prSet presAssocID="{37E011D1-D9F3-4B75-8FEA-9336F4AE29C4}" presName="sibTrans" presStyleLbl="node1" presStyleIdx="3" presStyleCnt="5"/>
      <dgm:spPr/>
    </dgm:pt>
    <dgm:pt modelId="{588F39CB-636A-4518-B1FC-53B45F154047}" type="pres">
      <dgm:prSet presAssocID="{7F1F0C29-261B-4E6F-A368-E7D1865F7FA0}" presName="dummy" presStyleCnt="0"/>
      <dgm:spPr/>
    </dgm:pt>
    <dgm:pt modelId="{5DA87EEC-12DA-4F6E-8B95-A10ADDB63152}" type="pres">
      <dgm:prSet presAssocID="{7F1F0C29-261B-4E6F-A368-E7D1865F7FA0}" presName="node" presStyleLbl="revTx" presStyleIdx="4" presStyleCnt="5">
        <dgm:presLayoutVars>
          <dgm:bulletEnabled val="1"/>
        </dgm:presLayoutVars>
      </dgm:prSet>
      <dgm:spPr/>
    </dgm:pt>
    <dgm:pt modelId="{F10109BA-A5D7-4850-B5BB-E21D382D054A}" type="pres">
      <dgm:prSet presAssocID="{D4859753-4DC5-4D7D-985C-0DAB68006A8D}" presName="sibTrans" presStyleLbl="node1" presStyleIdx="4" presStyleCnt="5"/>
      <dgm:spPr/>
    </dgm:pt>
  </dgm:ptLst>
  <dgm:cxnLst>
    <dgm:cxn modelId="{0A681200-CD7C-4C23-B9B5-8926C49E32F6}" srcId="{824EB6B1-05B2-4DE6-AA83-E1F4FA6F1B15}" destId="{0B6B9466-9E3F-498F-8DCD-B47C66AEB38D}" srcOrd="3" destOrd="0" parTransId="{696893F3-240A-4CF8-9F4C-060AA467AFBA}" sibTransId="{37E011D1-D9F3-4B75-8FEA-9336F4AE29C4}"/>
    <dgm:cxn modelId="{4BF36204-A5D2-4E46-89F0-AD3F43E5C0D7}" type="presOf" srcId="{31F042BD-BE63-4B9B-ACFC-812B435B331C}" destId="{346BBD86-D96E-4660-881F-D44226838839}" srcOrd="0" destOrd="0" presId="urn:microsoft.com/office/officeart/2005/8/layout/cycle1"/>
    <dgm:cxn modelId="{2C47571A-CF21-4A4D-B86A-A9AFD6A8DD6D}" type="presOf" srcId="{2EFA026B-4117-40FC-A99C-A02C9A4C3718}" destId="{77570CB3-D40F-4519-BDF6-B4CE91F93C67}" srcOrd="0" destOrd="0" presId="urn:microsoft.com/office/officeart/2005/8/layout/cycle1"/>
    <dgm:cxn modelId="{061D5F26-93D5-4490-A639-51E5EF095183}" type="presOf" srcId="{733A64AF-D0D1-44CA-BE79-55419B55A112}" destId="{03D2064C-D7F5-4EC1-ADA9-84CCFCDEF946}" srcOrd="0" destOrd="0" presId="urn:microsoft.com/office/officeart/2005/8/layout/cycle1"/>
    <dgm:cxn modelId="{CA3EEB2F-DE27-437F-B0D2-6AC721437E9C}" type="presOf" srcId="{37E011D1-D9F3-4B75-8FEA-9336F4AE29C4}" destId="{4796F121-75BC-45D5-A19A-75CE278EDC0E}" srcOrd="0" destOrd="0" presId="urn:microsoft.com/office/officeart/2005/8/layout/cycle1"/>
    <dgm:cxn modelId="{9B1B0532-EC35-4BB9-8C75-CF600BC44915}" srcId="{824EB6B1-05B2-4DE6-AA83-E1F4FA6F1B15}" destId="{733A64AF-D0D1-44CA-BE79-55419B55A112}" srcOrd="1" destOrd="0" parTransId="{04A6575B-2587-45D4-A834-F6D88F2A9F45}" sibTransId="{2EFA026B-4117-40FC-A99C-A02C9A4C3718}"/>
    <dgm:cxn modelId="{9CBE1E3D-0293-40BF-8F55-A560CE1DE5BB}" type="presOf" srcId="{6FAF51A2-0CC9-43E8-894B-76264F6E46E2}" destId="{F35AE0D9-5A5E-4961-91E5-EF1FB996801E}" srcOrd="0" destOrd="0" presId="urn:microsoft.com/office/officeart/2005/8/layout/cycle1"/>
    <dgm:cxn modelId="{F553B93D-E06E-44CE-9CA8-5E6AA3E1A254}" srcId="{824EB6B1-05B2-4DE6-AA83-E1F4FA6F1B15}" destId="{5E7C7F54-5933-4539-B32A-7FC830946FBE}" srcOrd="2" destOrd="0" parTransId="{89D77262-E590-44A7-A8DD-FA46401835B5}" sibTransId="{31F042BD-BE63-4B9B-ACFC-812B435B331C}"/>
    <dgm:cxn modelId="{215EE541-BFEA-434C-9785-7AED54CFE0C4}" type="presOf" srcId="{0B6B9466-9E3F-498F-8DCD-B47C66AEB38D}" destId="{D2F46C9A-EEF8-448B-AFF7-50334DCCDAF8}" srcOrd="0" destOrd="0" presId="urn:microsoft.com/office/officeart/2005/8/layout/cycle1"/>
    <dgm:cxn modelId="{8E065D49-EB99-4D94-8993-45BC9FB9C6B2}" type="presOf" srcId="{A3BB713C-7F38-4CBE-AD63-76D2AF29D5EC}" destId="{3106B0B7-342D-44D4-BA4A-8D2758E4ABA7}" srcOrd="0" destOrd="0" presId="urn:microsoft.com/office/officeart/2005/8/layout/cycle1"/>
    <dgm:cxn modelId="{3E362977-280F-4127-A112-F617E2BDA69E}" type="presOf" srcId="{D4859753-4DC5-4D7D-985C-0DAB68006A8D}" destId="{F10109BA-A5D7-4850-B5BB-E21D382D054A}" srcOrd="0" destOrd="0" presId="urn:microsoft.com/office/officeart/2005/8/layout/cycle1"/>
    <dgm:cxn modelId="{050F4389-0333-4D0D-8686-B7498A072601}" type="presOf" srcId="{7F1F0C29-261B-4E6F-A368-E7D1865F7FA0}" destId="{5DA87EEC-12DA-4F6E-8B95-A10ADDB63152}" srcOrd="0" destOrd="0" presId="urn:microsoft.com/office/officeart/2005/8/layout/cycle1"/>
    <dgm:cxn modelId="{CA5C4B92-8370-4AAF-A31A-B386BB180AFF}" type="presOf" srcId="{824EB6B1-05B2-4DE6-AA83-E1F4FA6F1B15}" destId="{6E3B0512-E3AF-4DE6-BE9E-5309187887D0}" srcOrd="0" destOrd="0" presId="urn:microsoft.com/office/officeart/2005/8/layout/cycle1"/>
    <dgm:cxn modelId="{F69215F0-73D6-4E73-B15F-0F5D0F9B4300}" srcId="{824EB6B1-05B2-4DE6-AA83-E1F4FA6F1B15}" destId="{7F1F0C29-261B-4E6F-A368-E7D1865F7FA0}" srcOrd="4" destOrd="0" parTransId="{28721F1F-6EAF-4EB0-808C-89B694ABFCF7}" sibTransId="{D4859753-4DC5-4D7D-985C-0DAB68006A8D}"/>
    <dgm:cxn modelId="{CAD3B5FA-52B3-495F-8935-C5E0DB24F208}" type="presOf" srcId="{5E7C7F54-5933-4539-B32A-7FC830946FBE}" destId="{D963686F-5DAA-48CE-9B4B-779AFDEF945A}" srcOrd="0" destOrd="0" presId="urn:microsoft.com/office/officeart/2005/8/layout/cycle1"/>
    <dgm:cxn modelId="{BC9DFAFC-131A-4FBC-89EE-7A22E82766EB}" srcId="{824EB6B1-05B2-4DE6-AA83-E1F4FA6F1B15}" destId="{6FAF51A2-0CC9-43E8-894B-76264F6E46E2}" srcOrd="0" destOrd="0" parTransId="{51464AF0-4E21-4864-BCB3-06CA12A947A6}" sibTransId="{A3BB713C-7F38-4CBE-AD63-76D2AF29D5EC}"/>
    <dgm:cxn modelId="{4F718E63-D251-4949-A116-83AF4F2363F4}" type="presParOf" srcId="{6E3B0512-E3AF-4DE6-BE9E-5309187887D0}" destId="{F887F064-968B-4730-992F-F475539234DF}" srcOrd="0" destOrd="0" presId="urn:microsoft.com/office/officeart/2005/8/layout/cycle1"/>
    <dgm:cxn modelId="{295AE9E4-52BE-4522-BF4C-382E9C79E501}" type="presParOf" srcId="{6E3B0512-E3AF-4DE6-BE9E-5309187887D0}" destId="{F35AE0D9-5A5E-4961-91E5-EF1FB996801E}" srcOrd="1" destOrd="0" presId="urn:microsoft.com/office/officeart/2005/8/layout/cycle1"/>
    <dgm:cxn modelId="{A3CC2E2C-5582-4020-BE4B-49F95F7BEFBD}" type="presParOf" srcId="{6E3B0512-E3AF-4DE6-BE9E-5309187887D0}" destId="{3106B0B7-342D-44D4-BA4A-8D2758E4ABA7}" srcOrd="2" destOrd="0" presId="urn:microsoft.com/office/officeart/2005/8/layout/cycle1"/>
    <dgm:cxn modelId="{367CC5B9-783F-45A3-BB82-0E2F11D356F5}" type="presParOf" srcId="{6E3B0512-E3AF-4DE6-BE9E-5309187887D0}" destId="{5CBF9D10-210B-416C-8AC5-9F9861D1FE2F}" srcOrd="3" destOrd="0" presId="urn:microsoft.com/office/officeart/2005/8/layout/cycle1"/>
    <dgm:cxn modelId="{6ED9C0A2-3955-4F84-97E2-225B9511C3A7}" type="presParOf" srcId="{6E3B0512-E3AF-4DE6-BE9E-5309187887D0}" destId="{03D2064C-D7F5-4EC1-ADA9-84CCFCDEF946}" srcOrd="4" destOrd="0" presId="urn:microsoft.com/office/officeart/2005/8/layout/cycle1"/>
    <dgm:cxn modelId="{9B8E78A0-9861-4D45-AB33-A14AEE51FF64}" type="presParOf" srcId="{6E3B0512-E3AF-4DE6-BE9E-5309187887D0}" destId="{77570CB3-D40F-4519-BDF6-B4CE91F93C67}" srcOrd="5" destOrd="0" presId="urn:microsoft.com/office/officeart/2005/8/layout/cycle1"/>
    <dgm:cxn modelId="{56D205CC-D83B-47A7-A931-FD3D68DD6636}" type="presParOf" srcId="{6E3B0512-E3AF-4DE6-BE9E-5309187887D0}" destId="{9092C730-1D01-4896-A6BB-6C2D193FE08F}" srcOrd="6" destOrd="0" presId="urn:microsoft.com/office/officeart/2005/8/layout/cycle1"/>
    <dgm:cxn modelId="{4562ECFF-B870-4150-88E8-7CE58D6E73C2}" type="presParOf" srcId="{6E3B0512-E3AF-4DE6-BE9E-5309187887D0}" destId="{D963686F-5DAA-48CE-9B4B-779AFDEF945A}" srcOrd="7" destOrd="0" presId="urn:microsoft.com/office/officeart/2005/8/layout/cycle1"/>
    <dgm:cxn modelId="{05D8633B-08BA-4438-9EF7-CD8C2C15460A}" type="presParOf" srcId="{6E3B0512-E3AF-4DE6-BE9E-5309187887D0}" destId="{346BBD86-D96E-4660-881F-D44226838839}" srcOrd="8" destOrd="0" presId="urn:microsoft.com/office/officeart/2005/8/layout/cycle1"/>
    <dgm:cxn modelId="{D9D7A3B1-ADE5-416B-A027-74CD0F677A1C}" type="presParOf" srcId="{6E3B0512-E3AF-4DE6-BE9E-5309187887D0}" destId="{B4DD8D3C-ABB6-4719-B6B7-6F5DA2FB9F84}" srcOrd="9" destOrd="0" presId="urn:microsoft.com/office/officeart/2005/8/layout/cycle1"/>
    <dgm:cxn modelId="{C65B3B72-BC26-490C-8242-E86BC3A84DA6}" type="presParOf" srcId="{6E3B0512-E3AF-4DE6-BE9E-5309187887D0}" destId="{D2F46C9A-EEF8-448B-AFF7-50334DCCDAF8}" srcOrd="10" destOrd="0" presId="urn:microsoft.com/office/officeart/2005/8/layout/cycle1"/>
    <dgm:cxn modelId="{23F4172D-E56D-471C-8191-798B360FE907}" type="presParOf" srcId="{6E3B0512-E3AF-4DE6-BE9E-5309187887D0}" destId="{4796F121-75BC-45D5-A19A-75CE278EDC0E}" srcOrd="11" destOrd="0" presId="urn:microsoft.com/office/officeart/2005/8/layout/cycle1"/>
    <dgm:cxn modelId="{56857A04-CC81-490B-AC60-AF79EB5E1A21}" type="presParOf" srcId="{6E3B0512-E3AF-4DE6-BE9E-5309187887D0}" destId="{588F39CB-636A-4518-B1FC-53B45F154047}" srcOrd="12" destOrd="0" presId="urn:microsoft.com/office/officeart/2005/8/layout/cycle1"/>
    <dgm:cxn modelId="{FD4D9F5B-D98D-45FB-90E5-BB0555612EBF}" type="presParOf" srcId="{6E3B0512-E3AF-4DE6-BE9E-5309187887D0}" destId="{5DA87EEC-12DA-4F6E-8B95-A10ADDB63152}" srcOrd="13" destOrd="0" presId="urn:microsoft.com/office/officeart/2005/8/layout/cycle1"/>
    <dgm:cxn modelId="{4B566D0E-20C6-49E6-9809-2A5D18220B58}" type="presParOf" srcId="{6E3B0512-E3AF-4DE6-BE9E-5309187887D0}" destId="{F10109BA-A5D7-4850-B5BB-E21D382D054A}"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5AE0D9-5A5E-4961-91E5-EF1FB996801E}">
      <dsp:nvSpPr>
        <dsp:cNvPr id="0" name=""/>
        <dsp:cNvSpPr/>
      </dsp:nvSpPr>
      <dsp:spPr>
        <a:xfrm>
          <a:off x="1878994" y="19058"/>
          <a:ext cx="629884" cy="629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Arial" panose="020B0604020202020204"/>
              <a:ea typeface="+mn-ea"/>
              <a:cs typeface="+mn-cs"/>
            </a:rPr>
            <a:t>Plan</a:t>
          </a:r>
        </a:p>
      </dsp:txBody>
      <dsp:txXfrm>
        <a:off x="1878994" y="19058"/>
        <a:ext cx="629884" cy="629884"/>
      </dsp:txXfrm>
    </dsp:sp>
    <dsp:sp modelId="{3106B0B7-342D-44D4-BA4A-8D2758E4ABA7}">
      <dsp:nvSpPr>
        <dsp:cNvPr id="0" name=""/>
        <dsp:cNvSpPr/>
      </dsp:nvSpPr>
      <dsp:spPr>
        <a:xfrm>
          <a:off x="394400" y="490"/>
          <a:ext cx="2365243" cy="2365243"/>
        </a:xfrm>
        <a:prstGeom prst="circularArrow">
          <a:avLst>
            <a:gd name="adj1" fmla="val 5193"/>
            <a:gd name="adj2" fmla="val 335393"/>
            <a:gd name="adj3" fmla="val 21295360"/>
            <a:gd name="adj4" fmla="val 19764382"/>
            <a:gd name="adj5" fmla="val 6059"/>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D2064C-D7F5-4EC1-ADA9-84CCFCDEF946}">
      <dsp:nvSpPr>
        <dsp:cNvPr id="0" name=""/>
        <dsp:cNvSpPr/>
      </dsp:nvSpPr>
      <dsp:spPr>
        <a:xfrm>
          <a:off x="2260268" y="1192500"/>
          <a:ext cx="629884" cy="629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Arial" panose="020B0604020202020204"/>
              <a:ea typeface="+mn-ea"/>
              <a:cs typeface="+mn-cs"/>
            </a:rPr>
            <a:t>Do</a:t>
          </a:r>
        </a:p>
      </dsp:txBody>
      <dsp:txXfrm>
        <a:off x="2260268" y="1192500"/>
        <a:ext cx="629884" cy="629884"/>
      </dsp:txXfrm>
    </dsp:sp>
    <dsp:sp modelId="{77570CB3-D40F-4519-BDF6-B4CE91F93C67}">
      <dsp:nvSpPr>
        <dsp:cNvPr id="0" name=""/>
        <dsp:cNvSpPr/>
      </dsp:nvSpPr>
      <dsp:spPr>
        <a:xfrm>
          <a:off x="394400" y="490"/>
          <a:ext cx="2365243" cy="2365243"/>
        </a:xfrm>
        <a:prstGeom prst="circularArrow">
          <a:avLst>
            <a:gd name="adj1" fmla="val 5193"/>
            <a:gd name="adj2" fmla="val 335393"/>
            <a:gd name="adj3" fmla="val 4016894"/>
            <a:gd name="adj4" fmla="val 2251417"/>
            <a:gd name="adj5" fmla="val 6059"/>
          </a:avLst>
        </a:prstGeom>
        <a:solidFill>
          <a:srgbClr val="FFC000">
            <a:hueOff val="2598923"/>
            <a:satOff val="-11992"/>
            <a:lumOff val="441"/>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63686F-5DAA-48CE-9B4B-779AFDEF945A}">
      <dsp:nvSpPr>
        <dsp:cNvPr id="0" name=""/>
        <dsp:cNvSpPr/>
      </dsp:nvSpPr>
      <dsp:spPr>
        <a:xfrm>
          <a:off x="1262079" y="1917727"/>
          <a:ext cx="629884" cy="629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Arial" panose="020B0604020202020204"/>
              <a:ea typeface="+mn-ea"/>
              <a:cs typeface="+mn-cs"/>
            </a:rPr>
            <a:t>Check </a:t>
          </a:r>
        </a:p>
      </dsp:txBody>
      <dsp:txXfrm>
        <a:off x="1262079" y="1917727"/>
        <a:ext cx="629884" cy="629884"/>
      </dsp:txXfrm>
    </dsp:sp>
    <dsp:sp modelId="{346BBD86-D96E-4660-881F-D44226838839}">
      <dsp:nvSpPr>
        <dsp:cNvPr id="0" name=""/>
        <dsp:cNvSpPr/>
      </dsp:nvSpPr>
      <dsp:spPr>
        <a:xfrm>
          <a:off x="394400" y="490"/>
          <a:ext cx="2365243" cy="2365243"/>
        </a:xfrm>
        <a:prstGeom prst="circularArrow">
          <a:avLst>
            <a:gd name="adj1" fmla="val 5193"/>
            <a:gd name="adj2" fmla="val 335393"/>
            <a:gd name="adj3" fmla="val 8213190"/>
            <a:gd name="adj4" fmla="val 6447713"/>
            <a:gd name="adj5" fmla="val 6059"/>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F46C9A-EEF8-448B-AFF7-50334DCCDAF8}">
      <dsp:nvSpPr>
        <dsp:cNvPr id="0" name=""/>
        <dsp:cNvSpPr/>
      </dsp:nvSpPr>
      <dsp:spPr>
        <a:xfrm>
          <a:off x="263890" y="1192500"/>
          <a:ext cx="629884" cy="629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Arial" panose="020B0604020202020204"/>
              <a:ea typeface="+mn-ea"/>
              <a:cs typeface="+mn-cs"/>
            </a:rPr>
            <a:t>Review</a:t>
          </a:r>
        </a:p>
      </dsp:txBody>
      <dsp:txXfrm>
        <a:off x="263890" y="1192500"/>
        <a:ext cx="629884" cy="629884"/>
      </dsp:txXfrm>
    </dsp:sp>
    <dsp:sp modelId="{4796F121-75BC-45D5-A19A-75CE278EDC0E}">
      <dsp:nvSpPr>
        <dsp:cNvPr id="0" name=""/>
        <dsp:cNvSpPr/>
      </dsp:nvSpPr>
      <dsp:spPr>
        <a:xfrm>
          <a:off x="394400" y="490"/>
          <a:ext cx="2365243" cy="2365243"/>
        </a:xfrm>
        <a:prstGeom prst="circularArrow">
          <a:avLst>
            <a:gd name="adj1" fmla="val 5193"/>
            <a:gd name="adj2" fmla="val 335393"/>
            <a:gd name="adj3" fmla="val 12300225"/>
            <a:gd name="adj4" fmla="val 10769247"/>
            <a:gd name="adj5" fmla="val 6059"/>
          </a:avLst>
        </a:prstGeom>
        <a:solidFill>
          <a:srgbClr val="FFC000">
            <a:hueOff val="7796769"/>
            <a:satOff val="-35976"/>
            <a:lumOff val="1324"/>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A87EEC-12DA-4F6E-8B95-A10ADDB63152}">
      <dsp:nvSpPr>
        <dsp:cNvPr id="0" name=""/>
        <dsp:cNvSpPr/>
      </dsp:nvSpPr>
      <dsp:spPr>
        <a:xfrm>
          <a:off x="645164" y="19058"/>
          <a:ext cx="629884" cy="629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Arial" panose="020B0604020202020204"/>
              <a:ea typeface="+mn-ea"/>
              <a:cs typeface="+mn-cs"/>
            </a:rPr>
            <a:t>Revise </a:t>
          </a:r>
        </a:p>
      </dsp:txBody>
      <dsp:txXfrm>
        <a:off x="645164" y="19058"/>
        <a:ext cx="629884" cy="629884"/>
      </dsp:txXfrm>
    </dsp:sp>
    <dsp:sp modelId="{F10109BA-A5D7-4850-B5BB-E21D382D054A}">
      <dsp:nvSpPr>
        <dsp:cNvPr id="0" name=""/>
        <dsp:cNvSpPr/>
      </dsp:nvSpPr>
      <dsp:spPr>
        <a:xfrm>
          <a:off x="394400" y="490"/>
          <a:ext cx="2365243" cy="2365243"/>
        </a:xfrm>
        <a:prstGeom prst="circularArrow">
          <a:avLst>
            <a:gd name="adj1" fmla="val 5193"/>
            <a:gd name="adj2" fmla="val 335393"/>
            <a:gd name="adj3" fmla="val 16867875"/>
            <a:gd name="adj4" fmla="val 15196732"/>
            <a:gd name="adj5" fmla="val 6059"/>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3028140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4016229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1856279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48222-15F6-7D60-DB82-6641CAE714F7}"/>
              </a:ext>
            </a:extLst>
          </p:cNvPr>
          <p:cNvSpPr>
            <a:spLocks noGrp="1"/>
          </p:cNvSpPr>
          <p:nvPr>
            <p:ph type="dt" sz="half" idx="10"/>
          </p:nvPr>
        </p:nvSpPr>
        <p:spPr/>
        <p:txBody>
          <a:bodyPr/>
          <a:lstStyle/>
          <a:p>
            <a:fld id="{E57DD9C8-0149-4243-8148-9369FB67DF3C}" type="datetimeFigureOut">
              <a:rPr lang="en-GB" smtClean="0"/>
              <a:t>14/04/2025</a:t>
            </a:fld>
            <a:endParaRPr lang="en-GB"/>
          </a:p>
        </p:txBody>
      </p:sp>
      <p:sp>
        <p:nvSpPr>
          <p:cNvPr id="3" name="Footer Placeholder 2">
            <a:extLst>
              <a:ext uri="{FF2B5EF4-FFF2-40B4-BE49-F238E27FC236}">
                <a16:creationId xmlns:a16="http://schemas.microsoft.com/office/drawing/2014/main" id="{9F1D5A41-1A56-48B9-223B-FC044B9D36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054FDB7-EEA9-8612-26E5-A22C9DBDDEA7}"/>
              </a:ext>
            </a:extLst>
          </p:cNvPr>
          <p:cNvSpPr>
            <a:spLocks noGrp="1"/>
          </p:cNvSpPr>
          <p:nvPr>
            <p:ph type="sldNum" sz="quarter" idx="12"/>
          </p:nvPr>
        </p:nvSpPr>
        <p:spPr/>
        <p:txBody>
          <a:bodyPr/>
          <a:lstStyle/>
          <a:p>
            <a:fld id="{E18E4935-C6B4-40B0-8B8D-0307B2085D36}" type="slidenum">
              <a:rPr lang="en-GB" smtClean="0"/>
              <a:t>‹#›</a:t>
            </a:fld>
            <a:endParaRPr lang="en-GB"/>
          </a:p>
        </p:txBody>
      </p:sp>
    </p:spTree>
    <p:extLst>
      <p:ext uri="{BB962C8B-B14F-4D97-AF65-F5344CB8AC3E}">
        <p14:creationId xmlns:p14="http://schemas.microsoft.com/office/powerpoint/2010/main" val="2543759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TextBox 6"/>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023003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gov.uk/government/publications/heatwave-plan-for-england" TargetMode="External"/><Relationship Id="rId3" Type="http://schemas.openxmlformats.org/officeDocument/2006/relationships/hyperlink" Target="https://www.yorkshirewater.com/bill-account/priority-services-register/" TargetMode="External"/><Relationship Id="rId7" Type="http://schemas.openxmlformats.org/officeDocument/2006/relationships/hyperlink" Target="https://www.gov.uk/government/publications/cold-weather-plan-cwp-for-england" TargetMode="External"/><Relationship Id="rId2" Type="http://schemas.openxmlformats.org/officeDocument/2006/relationships/hyperlink" Target="https://www.northernpowergrid.com/services-directory#priority-services-membership" TargetMode="External"/><Relationship Id="rId1" Type="http://schemas.openxmlformats.org/officeDocument/2006/relationships/slideLayout" Target="../slideLayouts/slideLayout2.xml"/><Relationship Id="rId6" Type="http://schemas.openxmlformats.org/officeDocument/2006/relationships/hyperlink" Target="https://www.hse.gov.uk/healthservices/index.htm" TargetMode="External"/><Relationship Id="rId5" Type="http://schemas.openxmlformats.org/officeDocument/2006/relationships/hyperlink" Target="https://careprovideralliance.org.uk/business-continuity#:~:text=Business%20Continuity%20Planning%20From%20major%20changes%20in%20legislation,continuity%20of%20care%2C%20and%20sustainability%20of%20their%20business." TargetMode="External"/><Relationship Id="rId4" Type="http://schemas.openxmlformats.org/officeDocument/2006/relationships/hyperlink" Target="https://www.northerngasnetworks.co.uk/network-supply/priority-customers/" TargetMode="External"/><Relationship Id="rId9" Type="http://schemas.openxmlformats.org/officeDocument/2006/relationships/hyperlink" Target="https://www.england.nhs.uk/ourwork/eprr/b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63842-4115-E5C7-9D83-88E1B7EB890E}"/>
              </a:ext>
            </a:extLst>
          </p:cNvPr>
          <p:cNvSpPr>
            <a:spLocks noGrp="1"/>
          </p:cNvSpPr>
          <p:nvPr>
            <p:ph type="ctrTitle"/>
          </p:nvPr>
        </p:nvSpPr>
        <p:spPr/>
        <p:txBody>
          <a:bodyPr>
            <a:normAutofit fontScale="90000"/>
          </a:bodyPr>
          <a:lstStyle/>
          <a:p>
            <a:r>
              <a:rPr lang="en-GB" dirty="0"/>
              <a:t>Service Continuity Plans/Business Continuity Plans (BCP)</a:t>
            </a:r>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C366DC-7930-2D2A-82E1-3B3BF445A40E}"/>
              </a:ext>
            </a:extLst>
          </p:cNvPr>
          <p:cNvSpPr>
            <a:spLocks noGrp="1"/>
          </p:cNvSpPr>
          <p:nvPr>
            <p:ph type="title"/>
          </p:nvPr>
        </p:nvSpPr>
        <p:spPr>
          <a:xfrm>
            <a:off x="465138" y="1573213"/>
            <a:ext cx="10515600" cy="708025"/>
          </a:xfrm>
        </p:spPr>
        <p:txBody>
          <a:bodyPr/>
          <a:lstStyle/>
          <a:p>
            <a:r>
              <a:rPr lang="en-GB" sz="2800" b="1" dirty="0"/>
              <a:t>Setting the scene</a:t>
            </a:r>
          </a:p>
        </p:txBody>
      </p:sp>
      <p:sp>
        <p:nvSpPr>
          <p:cNvPr id="5" name="Content Placeholder 2">
            <a:extLst>
              <a:ext uri="{FF2B5EF4-FFF2-40B4-BE49-F238E27FC236}">
                <a16:creationId xmlns:a16="http://schemas.microsoft.com/office/drawing/2014/main" id="{FB793E36-ABF9-C62E-4AE3-3CF0E474C3CA}"/>
              </a:ext>
            </a:extLst>
          </p:cNvPr>
          <p:cNvSpPr>
            <a:spLocks noGrp="1"/>
          </p:cNvSpPr>
          <p:nvPr>
            <p:ph idx="1"/>
          </p:nvPr>
        </p:nvSpPr>
        <p:spPr>
          <a:xfrm>
            <a:off x="465138" y="2370138"/>
            <a:ext cx="10515600" cy="3806825"/>
          </a:xfrm>
        </p:spPr>
        <p:txBody>
          <a:bodyPr>
            <a:normAutofit fontScale="92500" lnSpcReduction="10000"/>
          </a:bodyPr>
          <a:lstStyle/>
          <a:p>
            <a:pPr algn="just"/>
            <a:r>
              <a:rPr lang="en-GB" dirty="0"/>
              <a:t>Multiple challenges, including:</a:t>
            </a:r>
          </a:p>
          <a:p>
            <a:pPr lvl="2" algn="just"/>
            <a:r>
              <a:rPr lang="en-GB" sz="1800" dirty="0"/>
              <a:t>COVID-19</a:t>
            </a:r>
          </a:p>
          <a:p>
            <a:pPr lvl="2" algn="just"/>
            <a:r>
              <a:rPr lang="en-GB" sz="1800" dirty="0"/>
              <a:t>Flu</a:t>
            </a:r>
          </a:p>
          <a:p>
            <a:pPr lvl="2" algn="just"/>
            <a:r>
              <a:rPr lang="en-GB" sz="1800" dirty="0"/>
              <a:t>Other respiratory/infectious disease (emerging disease outbreaks, norovirus etc.)</a:t>
            </a:r>
          </a:p>
          <a:p>
            <a:pPr lvl="2" algn="just"/>
            <a:r>
              <a:rPr lang="en-GB" sz="1800" dirty="0"/>
              <a:t>Severe weather events</a:t>
            </a:r>
          </a:p>
          <a:p>
            <a:pPr lvl="2" algn="just"/>
            <a:r>
              <a:rPr lang="en-GB" sz="1800" dirty="0"/>
              <a:t>Systems pressures including staffing</a:t>
            </a:r>
          </a:p>
          <a:p>
            <a:pPr lvl="2" algn="just"/>
            <a:r>
              <a:rPr lang="en-GB" sz="1800" dirty="0"/>
              <a:t>Power supply instability</a:t>
            </a:r>
          </a:p>
          <a:p>
            <a:pPr lvl="2" algn="just"/>
            <a:r>
              <a:rPr lang="en-GB" sz="1800" dirty="0"/>
              <a:t>Cost of living crisis</a:t>
            </a:r>
          </a:p>
          <a:p>
            <a:pPr marL="0" indent="0" algn="just"/>
            <a:endParaRPr lang="en-GB" dirty="0"/>
          </a:p>
          <a:p>
            <a:pPr marL="0" indent="0" algn="just"/>
            <a:r>
              <a:rPr lang="en-GB" dirty="0"/>
              <a:t>National plans, such as the National Fuel Plan, have a high threshold so often response and recovery is undertaken at a local level.</a:t>
            </a:r>
          </a:p>
          <a:p>
            <a:pPr marL="0" indent="0"/>
            <a:endParaRPr lang="en-GB" dirty="0"/>
          </a:p>
        </p:txBody>
      </p:sp>
    </p:spTree>
    <p:extLst>
      <p:ext uri="{BB962C8B-B14F-4D97-AF65-F5344CB8AC3E}">
        <p14:creationId xmlns:p14="http://schemas.microsoft.com/office/powerpoint/2010/main" val="214619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1891-08FC-C027-9B81-500EE0F1DD5E}"/>
              </a:ext>
            </a:extLst>
          </p:cNvPr>
          <p:cNvSpPr>
            <a:spLocks noGrp="1"/>
          </p:cNvSpPr>
          <p:nvPr>
            <p:ph type="title"/>
          </p:nvPr>
        </p:nvSpPr>
        <p:spPr>
          <a:xfrm>
            <a:off x="838200" y="548403"/>
            <a:ext cx="10515600" cy="539418"/>
          </a:xfrm>
        </p:spPr>
        <p:txBody>
          <a:bodyPr>
            <a:normAutofit fontScale="90000"/>
          </a:bodyPr>
          <a:lstStyle/>
          <a:p>
            <a:r>
              <a:rPr lang="en-GB" sz="4400" b="1" dirty="0"/>
              <a:t>Service Continuity Plans Also known as BCPs</a:t>
            </a:r>
            <a:endParaRPr lang="en-GB" dirty="0"/>
          </a:p>
        </p:txBody>
      </p:sp>
      <p:sp>
        <p:nvSpPr>
          <p:cNvPr id="3" name="Content Placeholder 2">
            <a:extLst>
              <a:ext uri="{FF2B5EF4-FFF2-40B4-BE49-F238E27FC236}">
                <a16:creationId xmlns:a16="http://schemas.microsoft.com/office/drawing/2014/main" id="{03EAE55C-FE10-A1CB-D852-8C371E388554}"/>
              </a:ext>
            </a:extLst>
          </p:cNvPr>
          <p:cNvSpPr>
            <a:spLocks noGrp="1"/>
          </p:cNvSpPr>
          <p:nvPr>
            <p:ph idx="1"/>
          </p:nvPr>
        </p:nvSpPr>
        <p:spPr>
          <a:xfrm>
            <a:off x="701056" y="1525305"/>
            <a:ext cx="10515600" cy="4575950"/>
          </a:xfrm>
        </p:spPr>
        <p:txBody>
          <a:bodyPr>
            <a:normAutofit lnSpcReduction="10000"/>
          </a:bodyPr>
          <a:lstStyle/>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Different risks require different responses based on the scope and duration of the incident. Your BCP should detail the information you need to answer a range of questions in the context of the predicted duration of the event, for example</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600" b="1" i="0" u="none" strike="noStrike" kern="1200" cap="none" spc="0" normalizeH="0" baseline="0" noProof="0" dirty="0">
                <a:ln>
                  <a:noFill/>
                </a:ln>
                <a:solidFill>
                  <a:srgbClr val="002060"/>
                </a:solidFill>
                <a:effectLst/>
                <a:uLnTx/>
                <a:uFillTx/>
                <a:latin typeface="Arial"/>
                <a:ea typeface="+mn-ea"/>
                <a:cs typeface="+mn-cs"/>
              </a:rPr>
              <a:t>Loss of power:</a:t>
            </a:r>
            <a:endParaRPr kumimoji="0" lang="en-GB" altLang="en-US" sz="1600" b="1" i="0" u="none" strike="noStrike" kern="1200" cap="none" spc="0" normalizeH="0" baseline="0" noProof="0" dirty="0">
              <a:ln>
                <a:noFill/>
              </a:ln>
              <a:solidFill>
                <a:srgbClr val="00206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Have you checked your fuse box? Do you know where it is?</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Have you spoken to the energy supplier to understand the predicted duration of the incident?</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Will power doors and locks be affected? Will this result in more staff being required?</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Do your phones connect to the mains electricity supply? What contact number will be used in the event of an emergency situation?</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Will call bells/doorbells/assistive technology still work? </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What is the impact on lighting? </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Will you lose computer systems? </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What personal equipment will be affected and what needs to be done differently? </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Will this impact on catering arrangements and how?</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What’s the weather forecast? Will this lead to increased risks?</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mn-cs"/>
              </a:rPr>
              <a:t>Will the loss of power impact on my usual communication methods - WhatsApp?</a:t>
            </a:r>
            <a:endParaRPr kumimoji="0" lang="en-GB" altLang="en-US" sz="1600" b="0" i="0" u="none" strike="noStrike" kern="1200" cap="none" spc="0" normalizeH="0" baseline="0" noProof="0" dirty="0">
              <a:ln>
                <a:noFill/>
              </a:ln>
              <a:solidFill>
                <a:srgbClr val="000000"/>
              </a:solidFill>
              <a:effectLst/>
              <a:uLnTx/>
              <a:uFillTx/>
              <a:latin typeface="Arial"/>
              <a:ea typeface="+mn-ea"/>
              <a:cs typeface="Arial"/>
            </a:endParaRPr>
          </a:p>
          <a:p>
            <a:endParaRPr lang="en-GB" dirty="0"/>
          </a:p>
        </p:txBody>
      </p:sp>
    </p:spTree>
    <p:extLst>
      <p:ext uri="{BB962C8B-B14F-4D97-AF65-F5344CB8AC3E}">
        <p14:creationId xmlns:p14="http://schemas.microsoft.com/office/powerpoint/2010/main" val="292948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4F458-EEAD-29BE-F31F-D04BFDA086B3}"/>
              </a:ext>
            </a:extLst>
          </p:cNvPr>
          <p:cNvSpPr>
            <a:spLocks noGrp="1"/>
          </p:cNvSpPr>
          <p:nvPr>
            <p:ph idx="1"/>
          </p:nvPr>
        </p:nvSpPr>
        <p:spPr>
          <a:xfrm>
            <a:off x="590697" y="1560787"/>
            <a:ext cx="10515600" cy="5514811"/>
          </a:xfrm>
        </p:spPr>
        <p:txBody>
          <a:bodyPr>
            <a:normAutofit/>
          </a:bodyPr>
          <a:lstStyle/>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you know where the stop cock is located?</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Have you spoken to the water supplier to understand the duration of the incident?</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they providing a supply of bottled water or delivering water to a location where you can access some?</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this impact on food preparation, immediately and the next meal service?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you access local suppliers?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you make drinks?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there alternatives to maintain fluid intake?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is the impact on personal care?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is the impact on cleaning? </a:t>
            </a:r>
          </a:p>
          <a:p>
            <a:pPr marL="171450" marR="0" lvl="0" indent="-171450" algn="just" defTabSz="685800" rtl="0" eaLnBrk="1" fontAlgn="base" latinLnBrk="0" hangingPunct="1">
              <a:lnSpc>
                <a:spcPct val="100000"/>
              </a:lnSpc>
              <a:spcBef>
                <a:spcPts val="75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What’s the weather forecast? Will this bring additional risks?</a:t>
            </a:r>
          </a:p>
          <a:p>
            <a:endParaRPr lang="en-GB" dirty="0"/>
          </a:p>
        </p:txBody>
      </p:sp>
      <p:sp>
        <p:nvSpPr>
          <p:cNvPr id="4" name="Title 3">
            <a:extLst>
              <a:ext uri="{FF2B5EF4-FFF2-40B4-BE49-F238E27FC236}">
                <a16:creationId xmlns:a16="http://schemas.microsoft.com/office/drawing/2014/main" id="{4E291133-6EE3-34AB-A1CB-14018B8D979E}"/>
              </a:ext>
            </a:extLst>
          </p:cNvPr>
          <p:cNvSpPr txBox="1">
            <a:spLocks noGrp="1"/>
          </p:cNvSpPr>
          <p:nvPr>
            <p:ph type="title" idx="4294967295"/>
          </p:nvPr>
        </p:nvSpPr>
        <p:spPr>
          <a:xfrm>
            <a:off x="1135117" y="945931"/>
            <a:ext cx="800888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750"/>
              </a:spcBef>
              <a:spcAft>
                <a:spcPts val="0"/>
              </a:spcAft>
              <a:buClrTx/>
              <a:buSzTx/>
              <a:buFontTx/>
              <a:buNone/>
              <a:tabLst/>
              <a:defRPr/>
            </a:pPr>
            <a:r>
              <a:rPr kumimoji="0" lang="en-GB" sz="1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Loss of water:</a:t>
            </a:r>
          </a:p>
        </p:txBody>
      </p:sp>
    </p:spTree>
    <p:extLst>
      <p:ext uri="{BB962C8B-B14F-4D97-AF65-F5344CB8AC3E}">
        <p14:creationId xmlns:p14="http://schemas.microsoft.com/office/powerpoint/2010/main" val="4017906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6785AC-7473-F8FA-5461-6DAD6D810A87}"/>
              </a:ext>
            </a:extLst>
          </p:cNvPr>
          <p:cNvSpPr>
            <a:spLocks noGrp="1"/>
          </p:cNvSpPr>
          <p:nvPr>
            <p:ph type="title" idx="4294967295"/>
          </p:nvPr>
        </p:nvSpPr>
        <p:spPr>
          <a:xfrm>
            <a:off x="838200" y="919163"/>
            <a:ext cx="10515600" cy="41259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57156" marR="0" lvl="0" indent="-257156"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1" i="0" u="none" strike="noStrike" kern="1200" cap="none" spc="0" normalizeH="0" baseline="0" noProof="0" dirty="0">
                <a:ln>
                  <a:noFill/>
                </a:ln>
                <a:solidFill>
                  <a:srgbClr val="002060"/>
                </a:solidFill>
                <a:effectLst/>
                <a:uLnTx/>
                <a:uFillTx/>
                <a:latin typeface="Arial"/>
                <a:ea typeface="+mn-ea"/>
                <a:cs typeface="+mn-cs"/>
              </a:rPr>
              <a:t>Loss of Gas</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Have you contacted the gas supplier to understand the predicted duration of the incident?</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Will this impact on heating? </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Will this impact on meal pre-preparation? </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What alternatives can be put in place? </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What will be impact of using temporary heaters, both personal safety and pressure on electrical supply?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267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E1C195-A8B0-5044-A9E1-734C37D6E5AA}"/>
              </a:ext>
            </a:extLst>
          </p:cNvPr>
          <p:cNvSpPr>
            <a:spLocks noGrp="1"/>
          </p:cNvSpPr>
          <p:nvPr>
            <p:ph type="title" idx="4294967295"/>
          </p:nvPr>
        </p:nvSpPr>
        <p:spPr>
          <a:xfrm>
            <a:off x="465138" y="819150"/>
            <a:ext cx="10515600" cy="53578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700" b="1" i="0" u="none" strike="noStrike" kern="1200" cap="none" spc="0" normalizeH="0" baseline="0" noProof="0" dirty="0">
                <a:ln>
                  <a:noFill/>
                </a:ln>
                <a:solidFill>
                  <a:srgbClr val="002060"/>
                </a:solidFill>
                <a:effectLst/>
                <a:uLnTx/>
                <a:uFillTx/>
                <a:latin typeface="Arial"/>
                <a:ea typeface="+mn-ea"/>
                <a:cs typeface="+mn-cs"/>
              </a:rPr>
              <a:t>Loss of premises: </a:t>
            </a: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Do you know how long you are relocating for?</a:t>
            </a:r>
            <a:endParaRPr kumimoji="0" lang="en-GB" altLang="en-US" sz="17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Will the venue you were locating to be affected by the same issues? Do you need to consider a venue if it's only your premises affected, which could be local and an alternative venue where the event impacts a wider area?</a:t>
            </a:r>
            <a:endParaRPr kumimoji="0" lang="en-GB" altLang="en-US" sz="17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How will you get there? Will people use their own transport? What types of transport will you need and how will you source it - minibus, wheelchair accessible transport, ambulance transport?</a:t>
            </a:r>
            <a:endParaRPr kumimoji="0" lang="en-GB" altLang="en-US" sz="17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Arial"/>
              </a:rPr>
              <a:t>Will additional staff be required to support evacuation? Will you need to deploy staff to multiple venues and can you support this activity?</a:t>
            </a: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Arial"/>
              </a:rPr>
              <a:t>Are any staff impacted by the incident resulting in them not being able to work?</a:t>
            </a: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What personal belongings are needed, clothes, continence products, etc.?</a:t>
            </a:r>
            <a:endParaRPr kumimoji="0" lang="en-GB" altLang="en-US" sz="17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What equipment do you need? What will you need for an evacuation which lasts multiple days?</a:t>
            </a:r>
            <a:endParaRPr kumimoji="0" lang="en-GB" altLang="en-US" sz="17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Don’t forget essential kitchen equipment! </a:t>
            </a: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prstClr val="black"/>
                </a:solidFill>
                <a:effectLst/>
                <a:uLnTx/>
                <a:uFillTx/>
                <a:latin typeface="Arial"/>
                <a:ea typeface="+mn-ea"/>
                <a:cs typeface="+mn-cs"/>
              </a:rPr>
              <a:t>Will any medication be impacted, safety, storage, administration?</a:t>
            </a: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700" b="0" i="0" u="none" strike="noStrike" kern="1200" cap="none" spc="0" normalizeH="0" baseline="0" noProof="0" dirty="0">
                <a:ln>
                  <a:noFill/>
                </a:ln>
                <a:solidFill>
                  <a:srgbClr val="000000"/>
                </a:solidFill>
                <a:effectLst/>
                <a:uLnTx/>
                <a:uFillTx/>
                <a:latin typeface="Arial"/>
                <a:ea typeface="+mn-ea"/>
                <a:cs typeface="+mn-cs"/>
              </a:rPr>
              <a:t>Who do you need to tell, District Nurse, independent domiciliary care providers. care provider, relatives? - Do you have their information readily available?</a:t>
            </a:r>
            <a:endParaRPr kumimoji="0" lang="en-GB" altLang="en-US" sz="17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772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15271E-60A2-100E-3571-0F528AD6C75F}"/>
              </a:ext>
            </a:extLst>
          </p:cNvPr>
          <p:cNvSpPr>
            <a:spLocks noGrp="1"/>
          </p:cNvSpPr>
          <p:nvPr>
            <p:ph type="title" idx="4294967295"/>
          </p:nvPr>
        </p:nvSpPr>
        <p:spPr>
          <a:xfrm>
            <a:off x="654050" y="682625"/>
            <a:ext cx="10515600" cy="49149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256540" marR="0" lvl="0" indent="-25654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Loss of staff: </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a:rPr>
              <a:t>Is it travel related, illness or a significant incident which is impacting on service delivery as well? </a:t>
            </a: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rotas be changed to help with transport options?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you at minimum viable staffing levels and delivering essential support only?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you have up to date contact details for all staff?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WhatsApp/communication groups set up and have details been reviewed recently?</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a:rPr>
              <a:t>What is the impact on others of changes to service delivery, e.g., will the person require additional support at home? </a:t>
            </a: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you need to escalate for awareness or support?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463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0197EC-377E-504E-8242-B2BC9FF245FC}"/>
              </a:ext>
            </a:extLst>
          </p:cNvPr>
          <p:cNvSpPr>
            <a:spLocks noGrp="1"/>
          </p:cNvSpPr>
          <p:nvPr>
            <p:ph type="title" idx="4294967295"/>
          </p:nvPr>
        </p:nvSpPr>
        <p:spPr>
          <a:xfrm>
            <a:off x="838200" y="757238"/>
            <a:ext cx="10515600" cy="47609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57156" marR="0" lvl="0" indent="-257156" algn="l"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1" i="0" u="none" strike="noStrike" kern="1200" cap="none" spc="0" normalizeH="0" baseline="0" noProof="0" dirty="0">
                <a:ln>
                  <a:noFill/>
                </a:ln>
                <a:solidFill>
                  <a:srgbClr val="002060"/>
                </a:solidFill>
                <a:effectLst/>
                <a:uLnTx/>
                <a:uFillTx/>
                <a:latin typeface="Arial"/>
                <a:ea typeface="+mn-ea"/>
                <a:cs typeface="+mn-cs"/>
              </a:rPr>
              <a:t>Loss of IT</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Do you know the predicted duration of the incident and the scope?</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What essential information do you have access to?</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What information is available in paper form?</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Are you part of a company where staff in other settings may be able to access information and deliver it to you?</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Are your mobile devices affected? If no, which are still available?</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What information can you still access via mobile devices?</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Are permissions to use personal devices to access information in place? What is needed to ensure compliance with GDPR?</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rPr>
              <a:t>Can you access information via another source? What is this source? Is it trusted?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936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0D43-0C2C-1F7D-3C96-7FFF65A4C8EB}"/>
              </a:ext>
            </a:extLst>
          </p:cNvPr>
          <p:cNvSpPr>
            <a:spLocks noGrp="1"/>
          </p:cNvSpPr>
          <p:nvPr>
            <p:ph type="title"/>
          </p:nvPr>
        </p:nvSpPr>
        <p:spPr>
          <a:xfrm>
            <a:off x="464573" y="327306"/>
            <a:ext cx="10515600" cy="707462"/>
          </a:xfrm>
        </p:spPr>
        <p:txBody>
          <a:bodyPr/>
          <a:lstStyle/>
          <a:p>
            <a:r>
              <a:rPr lang="en-GB" sz="4400" b="1" dirty="0"/>
              <a:t>Next steps</a:t>
            </a:r>
            <a:endParaRPr lang="en-GB" dirty="0"/>
          </a:p>
        </p:txBody>
      </p:sp>
      <p:sp>
        <p:nvSpPr>
          <p:cNvPr id="3" name="Content Placeholder 2">
            <a:extLst>
              <a:ext uri="{FF2B5EF4-FFF2-40B4-BE49-F238E27FC236}">
                <a16:creationId xmlns:a16="http://schemas.microsoft.com/office/drawing/2014/main" id="{144E5676-E53F-1B6F-6A84-01E1B4AB4FB6}"/>
              </a:ext>
            </a:extLst>
          </p:cNvPr>
          <p:cNvSpPr>
            <a:spLocks noGrp="1"/>
          </p:cNvSpPr>
          <p:nvPr>
            <p:ph idx="1"/>
          </p:nvPr>
        </p:nvSpPr>
        <p:spPr>
          <a:xfrm>
            <a:off x="165028" y="1034768"/>
            <a:ext cx="10515600" cy="3807389"/>
          </a:xfrm>
        </p:spPr>
        <p:txBody>
          <a:bodyPr/>
          <a:lstStyle/>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Updating BCPs to cover anything that may be missing or where more information can now be added. </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Embed BCPs with staff teams</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Promote utility companies Vulnerable/Priority Customers lists, will people need support to sign up?</a:t>
            </a: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Do you need to consider alternative equipment to use? Wind up torches, head torches to support with medication administration, radios, etc? </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57175" marR="0" lvl="0" indent="-257175"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HAS Severe Weather Events Management Plan – replacing Heatwave Plan and Cold Weather Plan and should support activity in relation to communicating issues and escalating  the need for support, where appropriate</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endParaRPr lang="en-GB" dirty="0"/>
          </a:p>
        </p:txBody>
      </p:sp>
      <p:graphicFrame>
        <p:nvGraphicFramePr>
          <p:cNvPr id="4" name="Diagram 3" descr="Next step check diagram: Plan, do, check, review, revise">
            <a:extLst>
              <a:ext uri="{FF2B5EF4-FFF2-40B4-BE49-F238E27FC236}">
                <a16:creationId xmlns:a16="http://schemas.microsoft.com/office/drawing/2014/main" id="{8FE60EB6-78F3-9796-FEDA-817B233C2D66}"/>
              </a:ext>
            </a:extLst>
          </p:cNvPr>
          <p:cNvGraphicFramePr/>
          <p:nvPr>
            <p:extLst>
              <p:ext uri="{D42A27DB-BD31-4B8C-83A1-F6EECF244321}">
                <p14:modId xmlns:p14="http://schemas.microsoft.com/office/powerpoint/2010/main" val="857296873"/>
              </p:ext>
            </p:extLst>
          </p:nvPr>
        </p:nvGraphicFramePr>
        <p:xfrm>
          <a:off x="3845806" y="4160520"/>
          <a:ext cx="3154044" cy="2548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3562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7D11-E757-FFD1-75C7-8D47D0B37B69}"/>
              </a:ext>
            </a:extLst>
          </p:cNvPr>
          <p:cNvSpPr>
            <a:spLocks noGrp="1"/>
          </p:cNvSpPr>
          <p:nvPr>
            <p:ph type="title"/>
          </p:nvPr>
        </p:nvSpPr>
        <p:spPr>
          <a:xfrm>
            <a:off x="464573" y="681037"/>
            <a:ext cx="10515600" cy="707462"/>
          </a:xfrm>
        </p:spPr>
        <p:txBody>
          <a:bodyPr/>
          <a:lstStyle/>
          <a:p>
            <a:r>
              <a:rPr lang="en-GB" sz="4400" b="1" dirty="0"/>
              <a:t>Don’t forget:</a:t>
            </a:r>
            <a:endParaRPr lang="en-GB" dirty="0"/>
          </a:p>
        </p:txBody>
      </p:sp>
      <p:sp>
        <p:nvSpPr>
          <p:cNvPr id="3" name="Content Placeholder 2">
            <a:extLst>
              <a:ext uri="{FF2B5EF4-FFF2-40B4-BE49-F238E27FC236}">
                <a16:creationId xmlns:a16="http://schemas.microsoft.com/office/drawing/2014/main" id="{946368AC-AD64-7F4F-D45E-D185DE535AAC}"/>
              </a:ext>
            </a:extLst>
          </p:cNvPr>
          <p:cNvSpPr>
            <a:spLocks noGrp="1"/>
          </p:cNvSpPr>
          <p:nvPr>
            <p:ph idx="1"/>
          </p:nvPr>
        </p:nvSpPr>
        <p:spPr>
          <a:xfrm>
            <a:off x="291152" y="1644360"/>
            <a:ext cx="10515600" cy="3807389"/>
          </a:xfrm>
        </p:spPr>
        <p:txBody>
          <a:bodyPr/>
          <a:lstStyle/>
          <a:p>
            <a:pPr marL="256540" marR="0" lvl="0" indent="-25654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1" i="0" u="none" strike="noStrike" kern="1200" cap="none" spc="0" normalizeH="0" baseline="0" noProof="0" dirty="0">
                <a:ln>
                  <a:noFill/>
                </a:ln>
                <a:solidFill>
                  <a:srgbClr val="002060"/>
                </a:solidFill>
                <a:effectLst/>
                <a:uLnTx/>
                <a:uFillTx/>
                <a:latin typeface="Arial"/>
                <a:ea typeface="+mn-ea"/>
                <a:cs typeface="+mn-cs"/>
              </a:rPr>
              <a:t>Plan for concurrent incidents </a:t>
            </a:r>
            <a:endParaRPr kumimoji="0" lang="en-US" altLang="en-US" sz="18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Don’t assume anything. Advice can be sought from a range of sources, e.g., North Yorkshire Fire &amp; Rescue Service, Infection Prevention &amp; Control Team, etc.</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Keep thinking “what if?”  Be mindful of unintended consequences of situations and decision making</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Make sure any tools, procedures or documentation you refer to is easily accessible to staff and they know where it is.</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We will review lessons learned from incidents, share findings and continue to improve practice</a:t>
            </a:r>
            <a:endParaRPr kumimoji="0" lang="en-GB" altLang="en-US" sz="18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just" defTabSz="685750" rtl="0" eaLnBrk="1" fontAlgn="base" latinLnBrk="0" hangingPunct="1">
              <a:lnSpc>
                <a:spcPct val="100000"/>
              </a:lnSpc>
              <a:spcBef>
                <a:spcPct val="20000"/>
              </a:spcBef>
              <a:spcAft>
                <a:spcPct val="0"/>
              </a:spcAft>
              <a:buClr>
                <a:srgbClr val="2C4592"/>
              </a:buClr>
              <a:buSzPct val="50000"/>
              <a:buFont typeface="Arial" panose="020B0604020202020204" pitchFamily="34" charset="0"/>
              <a:buChar char="•"/>
              <a:tabLst/>
              <a:defRPr/>
            </a:pPr>
            <a:r>
              <a:rPr kumimoji="0" lang="en-GB" altLang="en-US" sz="1800" b="0" i="0" u="none" strike="noStrike" kern="1200" cap="none" spc="0" normalizeH="0" baseline="0" noProof="0" dirty="0">
                <a:ln>
                  <a:noFill/>
                </a:ln>
                <a:solidFill>
                  <a:prstClr val="black"/>
                </a:solidFill>
                <a:effectLst/>
                <a:uLnTx/>
                <a:uFillTx/>
                <a:latin typeface="Arial"/>
                <a:ea typeface="+mn-ea"/>
                <a:cs typeface="+mn-cs"/>
              </a:rPr>
              <a:t>You have a breadth of knowledge and have evidenced your practice throughout the pandemic.  Reflect on what you have learned and ensure you build that into your BCP</a:t>
            </a:r>
          </a:p>
          <a:p>
            <a:endParaRPr lang="en-GB" dirty="0"/>
          </a:p>
        </p:txBody>
      </p:sp>
    </p:spTree>
    <p:extLst>
      <p:ext uri="{BB962C8B-B14F-4D97-AF65-F5344CB8AC3E}">
        <p14:creationId xmlns:p14="http://schemas.microsoft.com/office/powerpoint/2010/main" val="141850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0DCFE-F77B-72A5-909F-C2456DB7F978}"/>
              </a:ext>
            </a:extLst>
          </p:cNvPr>
          <p:cNvSpPr>
            <a:spLocks noGrp="1"/>
          </p:cNvSpPr>
          <p:nvPr>
            <p:ph type="title"/>
          </p:nvPr>
        </p:nvSpPr>
        <p:spPr>
          <a:xfrm>
            <a:off x="464573" y="327306"/>
            <a:ext cx="10515600" cy="707462"/>
          </a:xfrm>
        </p:spPr>
        <p:txBody>
          <a:bodyPr/>
          <a:lstStyle/>
          <a:p>
            <a:r>
              <a:rPr lang="en-GB" sz="4400" b="1" dirty="0"/>
              <a:t>Useful Resources </a:t>
            </a:r>
            <a:endParaRPr lang="en-GB" dirty="0"/>
          </a:p>
        </p:txBody>
      </p:sp>
      <p:sp>
        <p:nvSpPr>
          <p:cNvPr id="3" name="Content Placeholder 2">
            <a:extLst>
              <a:ext uri="{FF2B5EF4-FFF2-40B4-BE49-F238E27FC236}">
                <a16:creationId xmlns:a16="http://schemas.microsoft.com/office/drawing/2014/main" id="{36EB395F-26B8-362C-21A1-D4714EF9D000}"/>
              </a:ext>
            </a:extLst>
          </p:cNvPr>
          <p:cNvSpPr>
            <a:spLocks noGrp="1"/>
          </p:cNvSpPr>
          <p:nvPr>
            <p:ph idx="1"/>
          </p:nvPr>
        </p:nvSpPr>
        <p:spPr>
          <a:xfrm>
            <a:off x="464573" y="1034768"/>
            <a:ext cx="10515600" cy="5142195"/>
          </a:xfrm>
        </p:spPr>
        <p:txBody>
          <a:bodyPr>
            <a:normAutofit/>
          </a:bodyPr>
          <a:lstStyle/>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When an incident occurs which does not trigger a multi-agency major incident response utility companies use their priority customers information to prioritise a response and not information from other agencies. Links to the main utility providers are:</a:t>
            </a: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2" tooltip="https://www.northernpowergrid.com/services-directory#priority-services-membership"/>
              </a:rPr>
              <a:t>Services Directory | Northern </a:t>
            </a:r>
            <a:r>
              <a:rPr kumimoji="0" lang="en-GB" altLang="en-US" sz="1800" b="0" i="0" u="sng" strike="noStrike" kern="1200" cap="none" spc="0" normalizeH="0" baseline="0" noProof="0" dirty="0" err="1">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2" tooltip="https://www.northernpowergrid.com/services-directory#priority-services-membership"/>
              </a:rPr>
              <a:t>Powergrid</a:t>
            </a: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3" tooltip="https://www.yorkshirewater.com/bill-account/priority-services-register/"/>
              </a:rPr>
              <a:t>Yorkshire Water - Priority services register</a:t>
            </a: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4" tooltip="https://www.northerngasnetworks.co.uk/network-supply/priority-customers/"/>
              </a:rPr>
              <a:t>Priority customers | Northern Gas Networks</a:t>
            </a: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Please ensure you have registered your service as a priority service/customer and make reference to this in your Business Continuity Plans</a:t>
            </a: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Further advice and guidance </a:t>
            </a: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hlinkClick r:id="rId5"/>
              </a:rPr>
              <a:t>Business Continuity Planning - Care Provider Alliance</a:t>
            </a:r>
            <a:endParaRPr kumimoji="0" lang="en-GB" alt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hlinkClick r:id="rId6"/>
              </a:rPr>
              <a:t>Health and social care services (hse.gov.uk)</a:t>
            </a:r>
            <a:endParaRPr kumimoji="0" lang="en-GB" alt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Arial"/>
                <a:ea typeface="+mn-ea"/>
                <a:cs typeface="+mn-cs"/>
                <a:hlinkClick r:id="rId7"/>
              </a:rPr>
              <a:t>Cold weather plan for England - GOV.UK (www.gov.uk)</a:t>
            </a: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a:t>
            </a:r>
            <a:r>
              <a:rPr kumimoji="0" lang="en-GB" altLang="en-US" sz="1800" b="0" i="0" u="none" strike="noStrike" kern="1200" cap="none" spc="0" normalizeH="0" baseline="0" noProof="0" dirty="0">
                <a:ln>
                  <a:noFill/>
                </a:ln>
                <a:solidFill>
                  <a:srgbClr val="000000"/>
                </a:solidFill>
                <a:effectLst/>
                <a:uLnTx/>
                <a:uFillTx/>
                <a:latin typeface="Arial"/>
                <a:ea typeface="+mn-ea"/>
                <a:cs typeface="+mn-cs"/>
                <a:hlinkClick r:id="rId8"/>
              </a:rPr>
              <a:t>Heatwave Plan for England - GOV.UK (www.gov.uk)</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257156" marR="0" lvl="0" indent="-257156" algn="just" defTabSz="685750" rtl="0" eaLnBrk="1" fontAlgn="base" latinLnBrk="0" hangingPunct="1">
              <a:lnSpc>
                <a:spcPct val="100000"/>
              </a:lnSpc>
              <a:spcBef>
                <a:spcPct val="20000"/>
              </a:spcBef>
              <a:spcAft>
                <a:spcPct val="0"/>
              </a:spcAft>
              <a:buClr>
                <a:srgbClr val="2C4592"/>
              </a:buClr>
              <a:buSzPct val="50000"/>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a:t>
            </a:r>
            <a:r>
              <a:rPr kumimoji="0" lang="en-GB" altLang="en-US" sz="1800" b="0" i="0" u="none" strike="noStrike" kern="1200" cap="none" spc="0" normalizeH="0" baseline="0" noProof="0" dirty="0">
                <a:ln>
                  <a:noFill/>
                </a:ln>
                <a:solidFill>
                  <a:srgbClr val="000000"/>
                </a:solidFill>
                <a:effectLst/>
                <a:uLnTx/>
                <a:uFillTx/>
                <a:latin typeface="Arial"/>
                <a:ea typeface="+mn-ea"/>
                <a:cs typeface="+mn-cs"/>
                <a:hlinkClick r:id="rId9"/>
              </a:rPr>
              <a:t>NHS England » Business continuity</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endParaRPr lang="en-GB" dirty="0"/>
          </a:p>
        </p:txBody>
      </p:sp>
    </p:spTree>
    <p:extLst>
      <p:ext uri="{BB962C8B-B14F-4D97-AF65-F5344CB8AC3E}">
        <p14:creationId xmlns:p14="http://schemas.microsoft.com/office/powerpoint/2010/main" val="826403546"/>
      </p:ext>
    </p:extLst>
  </p:cSld>
  <p:clrMapOvr>
    <a:masterClrMapping/>
  </p:clrMapOvr>
</p:sld>
</file>

<file path=ppt/theme/theme1.xml><?xml version="1.0" encoding="utf-8"?>
<a:theme xmlns:a="http://schemas.openxmlformats.org/drawingml/2006/main" name="1_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docProps/app.xml><?xml version="1.0" encoding="utf-8"?>
<Properties xmlns="http://schemas.openxmlformats.org/officeDocument/2006/extended-properties" xmlns:vt="http://schemas.openxmlformats.org/officeDocument/2006/docPropsVTypes">
  <TotalTime>12</TotalTime>
  <Words>1244</Words>
  <Application>Microsoft Office PowerPoint</Application>
  <PresentationFormat>Widescreen</PresentationFormat>
  <Paragraphs>103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1_Office Theme</vt:lpstr>
      <vt:lpstr>Service Continuity Plans/Business Continuity Plans (BCP)</vt:lpstr>
      <vt:lpstr>Setting the scene</vt:lpstr>
      <vt:lpstr>Service Continuity Plans Also known as BCPs</vt:lpstr>
      <vt:lpstr>Loss of water:</vt:lpstr>
      <vt:lpstr>Loss of Gas Have you contacted the gas supplier to understand the predicted duration of the incident? Will this impact on heating?  Will this impact on meal pre-preparation?  What alternatives can be put in place?  What will be impact of using temporary heaters, both personal safety and pressure on electrical supply? </vt:lpstr>
      <vt:lpstr>Loss of premises:  Do you know how long you are relocating for? Will the venue you were locating to be affected by the same issues? Do you need to consider a venue if it's only your premises affected, which could be local and an alternative venue where the event impacts a wider area? How will you get there? Will people use their own transport? What types of transport will you need and how will you source it - minibus, wheelchair accessible transport, ambulance transport? Will additional staff be required to support evacuation? Will you need to deploy staff to multiple venues and can you support this activity? Are any staff impacted by the incident resulting in them not being able to work? What personal belongings are needed, clothes, continence products, etc.? What equipment do you need? What will you need for an evacuation which lasts multiple days? Don’t forget essential kitchen equipment!  Will any medication be impacted, safety, storage, administration? Who do you need to tell, District Nurse, independent domiciliary care providers. care provider, relatives? - Do you have their information readily available? </vt:lpstr>
      <vt:lpstr>Loss of staff:  Is it travel related, illness or a significant incident which is impacting on service delivery as well?  Can rotas be changed to help with transport options?  Are you at minimum viable staffing levels and delivering essential support only?  Do you have up to date contact details for all staff?  Are WhatsApp/communication groups set up and have details been reviewed recently? What is the impact on others of changes to service delivery, e.g., will the person require additional support at home?  Do you need to escalate for awareness or support? </vt:lpstr>
      <vt:lpstr>Loss of IT Do you know the predicted duration of the incident and the scope? What essential information do you have access to? What information is available in paper form? Are you part of a company where staff in other settings may be able to access information and deliver it to you? Are your mobile devices affected? If no, which are still available? What information can you still access via mobile devices? Are permissions to use personal devices to access information in place? What is needed to ensure compliance with GDPR? Can you access information via another source? What is this source? Is it trusted? </vt:lpstr>
      <vt:lpstr>Next steps</vt:lpstr>
      <vt:lpstr>Don’t forget:</vt:lpstr>
      <vt:lpstr>Useful Resources </vt:lpstr>
    </vt:vector>
  </TitlesOfParts>
  <Company>North Yorkshire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Bridgit Stockton</dc:creator>
  <cp:lastModifiedBy>Helen Bleakley</cp:lastModifiedBy>
  <cp:revision>2</cp:revision>
  <dcterms:created xsi:type="dcterms:W3CDTF">2025-04-14T11:24:04Z</dcterms:created>
  <dcterms:modified xsi:type="dcterms:W3CDTF">2025-04-14T15:19:17Z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dfc32-7be5-4b17-9f97-00453388bdd7_Enabled">
    <vt:lpwstr>true</vt:lpwstr>
  </property>
  <property fmtid="{D5CDD505-2E9C-101B-9397-08002B2CF9AE}" pid="3" name="MSIP_Label_3ecdfc32-7be5-4b17-9f97-00453388bdd7_SetDate">
    <vt:lpwstr>2025-04-14T11:48:57Z</vt:lpwstr>
  </property>
  <property fmtid="{D5CDD505-2E9C-101B-9397-08002B2CF9AE}" pid="4" name="MSIP_Label_3ecdfc32-7be5-4b17-9f97-00453388bdd7_Method">
    <vt:lpwstr>Standard</vt:lpwstr>
  </property>
  <property fmtid="{D5CDD505-2E9C-101B-9397-08002B2CF9AE}" pid="5" name="MSIP_Label_3ecdfc32-7be5-4b17-9f97-00453388bdd7_Name">
    <vt:lpwstr>OFFICIAL</vt:lpwstr>
  </property>
  <property fmtid="{D5CDD505-2E9C-101B-9397-08002B2CF9AE}" pid="6" name="MSIP_Label_3ecdfc32-7be5-4b17-9f97-00453388bdd7_SiteId">
    <vt:lpwstr>ad3d9c73-9830-44a1-b487-e1055441c70e</vt:lpwstr>
  </property>
  <property fmtid="{D5CDD505-2E9C-101B-9397-08002B2CF9AE}" pid="7" name="MSIP_Label_3ecdfc32-7be5-4b17-9f97-00453388bdd7_ActionId">
    <vt:lpwstr>978cc8d3-6f2e-4e6f-a95f-d9ec076c1485</vt:lpwstr>
  </property>
  <property fmtid="{D5CDD505-2E9C-101B-9397-08002B2CF9AE}" pid="8" name="MSIP_Label_3ecdfc32-7be5-4b17-9f97-00453388bdd7_ContentBits">
    <vt:lpwstr>2</vt:lpwstr>
  </property>
  <property fmtid="{D5CDD505-2E9C-101B-9397-08002B2CF9AE}" pid="9" name="ClassificationContentMarkingFooterLocations">
    <vt:lpwstr>1_Office Theme:7</vt:lpwstr>
  </property>
  <property fmtid="{D5CDD505-2E9C-101B-9397-08002B2CF9AE}" pid="10" name="ClassificationContentMarkingFooterText">
    <vt:lpwstr>OFFICIAL</vt:lpwstr>
  </property>
</Properties>
</file>